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Jawad Aziz Khan"/>
  <p:cmAuthor clrIdx="1" id="1" initials="" lastIdx="1" name="Abir Rahm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1-10T22:05:21.790">
    <p:pos x="6000" y="0"/>
    <p:text>bro i think your turn should come after taufiq's, content wise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8-11-10T17:42:18.942">
    <p:pos x="6000" y="0"/>
    <p:text>name them as "hi quantity / low quality" or something similar</p:text>
  </p:cm>
  <p:cm authorId="1" idx="1" dt="2018-11-10T17:42:18.942">
    <p:pos x="6000" y="100"/>
    <p:text>I'll talk about them during the presentation. $types diye lead korbo then will talk about the separate categories.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7c27f6866_1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47c27f6866_1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7c27f6866_14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47c27f6866_1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c27f6866_14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47c27f6866_1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c27f6866_14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47c27f6866_1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7c27f6866_14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47c27f6866_1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7c27f6866_14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47c27f6866_1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7c27f6866_14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47c27f6866_1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7c27f6866_11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47c27f6866_1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6dd842865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46dd8428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7c27f6866_14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47c27f6866_1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7c27f6866_14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47c27f6866_1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7c27f6866_11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47c27f6866_1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6dd842865_1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6dd84286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6dd842865_1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6dd84286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6dd842865_1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6dd84286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6dd842865_1_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6dd84286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7c27f6866_11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47c27f6866_1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6dd842865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46dd84286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6dd842865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46dd84286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6dd842865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46dd84286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6dd842865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46dd84286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6dd842865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46dd84286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7c27f6866_11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47c27f6866_1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7c27f6866_11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47c27f6866_1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6dd842865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46dd84286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6dd842865_6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6dd84286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dd842865_9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dd842865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6dd842865_9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6dd842865_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6dd842865_9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6dd842865_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6dd842865_9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6dd842865_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6dd842865_1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6dd84286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6dd842865_1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6dd84286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2.xml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-251350" y="786225"/>
            <a:ext cx="97500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Meme Review: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Dead or Alive?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6335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Predicting Reader Response to Timely Memes using Machine Learning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  <p:sp>
        <p:nvSpPr>
          <p:cNvPr id="102" name="Google Shape;102;p25"/>
          <p:cNvSpPr txBox="1"/>
          <p:nvPr>
            <p:ph type="ctrTitle"/>
          </p:nvPr>
        </p:nvSpPr>
        <p:spPr>
          <a:xfrm>
            <a:off x="3413100" y="4396825"/>
            <a:ext cx="2317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2</a:t>
            </a:r>
            <a:endParaRPr sz="24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“Going Deeper with Convolutions”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420600" y="1884700"/>
            <a:ext cx="83028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Google’s own research paper proposing the Deep Convolutional </a:t>
            </a:r>
            <a:r>
              <a:rPr lang="en" sz="24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 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C. Szegedy &amp; 8 others from Google Inc, University of North Carolina and 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 to Cornell’s ArXiv on the 17th of September 2014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ImageNet Large-Scale Visual Recognition Challenge 2014  </a:t>
            </a:r>
            <a:r>
              <a:rPr lang="en" sz="24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1st Place Winner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Classification and Detection.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Confusing Convolutions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76" name="Google Shape;1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52545" y="3316571"/>
            <a:ext cx="5038901" cy="1391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95777"/>
            <a:ext cx="3366739" cy="503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550" y="2285550"/>
            <a:ext cx="3366749" cy="3453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Stats and Scores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727" y="1356876"/>
            <a:ext cx="4210550" cy="29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75" y="4427688"/>
            <a:ext cx="5806450" cy="21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“Visualizing Data using TSNE”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/>
          <p:nvPr>
            <p:ph idx="1" type="body"/>
          </p:nvPr>
        </p:nvSpPr>
        <p:spPr>
          <a:xfrm>
            <a:off x="420600" y="1873400"/>
            <a:ext cx="8302800" cy="3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T-Distributed Stochastic </a:t>
            </a:r>
            <a:r>
              <a:rPr lang="en" sz="24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Neighbor Embedding</a:t>
            </a:r>
            <a:endParaRPr sz="24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 by Laurens van der Maaten of Tilburg University and Geoffrey Hinton of University of Toronto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published to 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Journal of Machine Learning Research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the 9th of November 2008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Dimension Warping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8"/>
          <p:cNvSpPr txBox="1"/>
          <p:nvPr/>
        </p:nvSpPr>
        <p:spPr>
          <a:xfrm>
            <a:off x="431400" y="1901975"/>
            <a:ext cx="4464300" cy="42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TSNE is a </a:t>
            </a:r>
            <a:r>
              <a:rPr lang="en" sz="24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Dimensionality Reduction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technique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TSNE Projection can map and cluster </a:t>
            </a:r>
            <a:r>
              <a:rPr lang="en" sz="24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Dimensional Data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 2D or 3D Space by representing 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noticeable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as vectors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275" y="1356875"/>
            <a:ext cx="2966175" cy="51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9"/>
          <p:cNvSpPr txBox="1"/>
          <p:nvPr/>
        </p:nvSpPr>
        <p:spPr>
          <a:xfrm>
            <a:off x="4572000" y="1892850"/>
            <a:ext cx="44643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Easily </a:t>
            </a:r>
            <a:r>
              <a:rPr lang="en" sz="24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Separable 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Classifications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Optimized for learning and preserving </a:t>
            </a:r>
            <a:r>
              <a:rPr lang="en" sz="24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non-linear patterns</a:t>
            </a:r>
            <a:r>
              <a:rPr lang="en" sz="24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HD datasets</a:t>
            </a:r>
            <a:endParaRPr sz="24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39"/>
          <p:cNvPicPr preferRelativeResize="0"/>
          <p:nvPr/>
        </p:nvPicPr>
        <p:blipFill rotWithShape="1">
          <a:blip r:embed="rId3">
            <a:alphaModFix/>
          </a:blip>
          <a:srcRect b="0" l="11024" r="0" t="0"/>
          <a:stretch/>
        </p:blipFill>
        <p:spPr>
          <a:xfrm rot="5400000">
            <a:off x="-687901" y="1262825"/>
            <a:ext cx="6187451" cy="43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11700" y="1559450"/>
            <a:ext cx="8520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Back to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Meme Review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40"/>
          <p:cNvSpPr txBox="1"/>
          <p:nvPr>
            <p:ph type="title"/>
          </p:nvPr>
        </p:nvSpPr>
        <p:spPr>
          <a:xfrm>
            <a:off x="311700" y="3644025"/>
            <a:ext cx="8520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What have We done so far?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Our Data Source &amp; Preprocessing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41"/>
          <p:cNvSpPr txBox="1"/>
          <p:nvPr>
            <p:ph idx="1" type="body"/>
          </p:nvPr>
        </p:nvSpPr>
        <p:spPr>
          <a:xfrm>
            <a:off x="611250" y="1511500"/>
            <a:ext cx="34623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➔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Kaggle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➔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Reddit meme dump 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➔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JSON metadata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b="24305" l="0" r="0" t="0"/>
          <a:stretch/>
        </p:blipFill>
        <p:spPr>
          <a:xfrm>
            <a:off x="5370000" y="1656900"/>
            <a:ext cx="3462300" cy="342789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611250" y="3508300"/>
            <a:ext cx="5064900" cy="29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➔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Preprocessing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◆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Resize Resolution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◆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All images to JPG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➔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JSON metadata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◆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Messy JSON Organization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◆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UNIX-based UTC Timestamp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Neural Networks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764550" y="1976700"/>
            <a:ext cx="45576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before the TSNE Cluster to produce classifiable features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AlexNet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VGGnet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225" y="1976700"/>
            <a:ext cx="3031236" cy="302000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Data Visualization of 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Correlations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2855400" y="6333250"/>
            <a:ext cx="3462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Graph: Date vs Upvotes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0" y="1189725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Motivation &amp; Problem Definition Recap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4163972"/>
            <a:ext cx="53637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Businesses and </a:t>
            </a:r>
            <a:r>
              <a:rPr lang="en" sz="24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Influencers </a:t>
            </a:r>
            <a:endParaRPr sz="2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Massive Data dump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 b="0" l="15247" r="15436" t="0"/>
          <a:stretch/>
        </p:blipFill>
        <p:spPr>
          <a:xfrm>
            <a:off x="5819554" y="3429000"/>
            <a:ext cx="2652895" cy="28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6"/>
          <p:cNvSpPr txBox="1"/>
          <p:nvPr/>
        </p:nvSpPr>
        <p:spPr>
          <a:xfrm>
            <a:off x="311700" y="1516485"/>
            <a:ext cx="5193300" cy="28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b="0" i="0" lang="en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out 5 Facebook posts are memes</a:t>
            </a:r>
            <a:endParaRPr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b="0" i="0" lang="en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Memes are a great </a:t>
            </a:r>
            <a:r>
              <a:rPr b="0" i="0" lang="en" sz="2400" u="none" cap="none" strike="noStrik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marketing </a:t>
            </a:r>
            <a:r>
              <a:rPr b="0" i="0" lang="en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</a:t>
            </a:r>
            <a:endParaRPr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b="0" i="0" lang="en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Millennials </a:t>
            </a: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LOVE</a:t>
            </a:r>
            <a:r>
              <a:rPr b="0" i="0" lang="en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memes </a:t>
            </a:r>
            <a:endParaRPr b="0" i="0" sz="2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9550" y="1416725"/>
            <a:ext cx="2652900" cy="193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 rotWithShape="1">
          <a:blip r:embed="rId3">
            <a:alphaModFix/>
          </a:blip>
          <a:srcRect b="0" l="650" r="3729" t="0"/>
          <a:stretch/>
        </p:blipFill>
        <p:spPr>
          <a:xfrm>
            <a:off x="0" y="1257700"/>
            <a:ext cx="9144000" cy="537851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Data Visualization of Correlations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4"/>
          <p:cNvSpPr txBox="1"/>
          <p:nvPr/>
        </p:nvSpPr>
        <p:spPr>
          <a:xfrm>
            <a:off x="1052575" y="-59625"/>
            <a:ext cx="3711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Graph: Author vs Upvotes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8" name="Google Shape;248;p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675"/>
            <a:ext cx="9143999" cy="59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245000"/>
            <a:ext cx="3756075" cy="5353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2" name="Google Shape;2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138" y="1935725"/>
            <a:ext cx="2664525" cy="350595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6480000" dist="171450">
              <a:srgbClr val="000000"/>
            </a:outerShdw>
          </a:effectLst>
        </p:spPr>
      </p:pic>
      <p:pic>
        <p:nvPicPr>
          <p:cNvPr id="263" name="Google Shape;26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613" y="134650"/>
            <a:ext cx="2529006" cy="3294350"/>
          </a:xfrm>
          <a:prstGeom prst="rect">
            <a:avLst/>
          </a:prstGeom>
          <a:noFill/>
          <a:ln>
            <a:noFill/>
          </a:ln>
          <a:effectLst>
            <a:outerShdw blurRad="785813" rotWithShape="0" algn="bl" dir="7320000" dist="314325">
              <a:srgbClr val="000000">
                <a:alpha val="93000"/>
              </a:srgbClr>
            </a:outerShdw>
          </a:effectLst>
        </p:spPr>
      </p:pic>
      <p:pic>
        <p:nvPicPr>
          <p:cNvPr id="264" name="Google Shape;264;p46"/>
          <p:cNvPicPr preferRelativeResize="0"/>
          <p:nvPr/>
        </p:nvPicPr>
        <p:blipFill rotWithShape="1">
          <a:blip r:embed="rId6">
            <a:alphaModFix/>
          </a:blip>
          <a:srcRect b="-7340" l="-2120" r="2119" t="5393"/>
          <a:stretch/>
        </p:blipFill>
        <p:spPr>
          <a:xfrm>
            <a:off x="3216488" y="3557450"/>
            <a:ext cx="2826474" cy="3184875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7320000" dist="133350">
              <a:srgbClr val="000000">
                <a:alpha val="81000"/>
              </a:srgbClr>
            </a:outerShdw>
          </a:effectLst>
        </p:spPr>
      </p:pic>
      <p:sp>
        <p:nvSpPr>
          <p:cNvPr id="265" name="Google Shape;265;p4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/>
          <p:nvPr/>
        </p:nvSpPr>
        <p:spPr>
          <a:xfrm>
            <a:off x="4838100" y="2625850"/>
            <a:ext cx="2808600" cy="1991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7"/>
          <p:cNvSpPr txBox="1"/>
          <p:nvPr>
            <p:ph type="title"/>
          </p:nvPr>
        </p:nvSpPr>
        <p:spPr>
          <a:xfrm>
            <a:off x="3993600" y="805000"/>
            <a:ext cx="449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Author Clusters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4838100" y="2943275"/>
            <a:ext cx="2808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Types </a:t>
            </a:r>
            <a:endParaRPr b="1" sz="24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endParaRPr b="1" sz="24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“Meme-creators”</a:t>
            </a:r>
            <a:endParaRPr b="1" sz="24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47"/>
          <p:cNvPicPr preferRelativeResize="0"/>
          <p:nvPr/>
        </p:nvPicPr>
        <p:blipFill rotWithShape="1">
          <a:blip r:embed="rId4">
            <a:alphaModFix/>
          </a:blip>
          <a:srcRect b="0" l="0" r="-4318" t="0"/>
          <a:stretch/>
        </p:blipFill>
        <p:spPr>
          <a:xfrm>
            <a:off x="169325" y="0"/>
            <a:ext cx="3543426" cy="702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See in Numbers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4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48"/>
          <p:cNvSpPr txBox="1"/>
          <p:nvPr>
            <p:ph idx="1" type="body"/>
          </p:nvPr>
        </p:nvSpPr>
        <p:spPr>
          <a:xfrm>
            <a:off x="397775" y="1788075"/>
            <a:ext cx="4387800" cy="3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 Image Vectors from Inception </a:t>
            </a: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Detection Net node weights using TF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previous Vectors for Clustering UMAP, which is very similar to TSNE, to project onto an HTML Canvas running D3.js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500" y="1751244"/>
            <a:ext cx="3824100" cy="3816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1996"/>
            <a:ext cx="9143998" cy="620320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A UMAP Map of Memes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type="title"/>
          </p:nvPr>
        </p:nvSpPr>
        <p:spPr>
          <a:xfrm>
            <a:off x="3508100" y="593375"/>
            <a:ext cx="5324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Clusters of Memes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5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50"/>
          <p:cNvPicPr preferRelativeResize="0"/>
          <p:nvPr/>
        </p:nvPicPr>
        <p:blipFill rotWithShape="1">
          <a:blip r:embed="rId3">
            <a:alphaModFix/>
          </a:blip>
          <a:srcRect b="11257" l="17748" r="44594" t="42906"/>
          <a:stretch/>
        </p:blipFill>
        <p:spPr>
          <a:xfrm>
            <a:off x="4704413" y="4769750"/>
            <a:ext cx="3050126" cy="2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/>
          <p:cNvPicPr preferRelativeResize="0"/>
          <p:nvPr/>
        </p:nvPicPr>
        <p:blipFill rotWithShape="1">
          <a:blip r:embed="rId4">
            <a:alphaModFix/>
          </a:blip>
          <a:srcRect b="7554" l="19251" r="36114" t="30621"/>
          <a:stretch/>
        </p:blipFill>
        <p:spPr>
          <a:xfrm>
            <a:off x="5390700" y="1898576"/>
            <a:ext cx="3508099" cy="273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0"/>
          <p:cNvPicPr preferRelativeResize="0"/>
          <p:nvPr/>
        </p:nvPicPr>
        <p:blipFill rotWithShape="1">
          <a:blip r:embed="rId5">
            <a:alphaModFix/>
          </a:blip>
          <a:srcRect b="6952" l="10296" r="51340" t="44359"/>
          <a:stretch/>
        </p:blipFill>
        <p:spPr>
          <a:xfrm>
            <a:off x="189825" y="0"/>
            <a:ext cx="3508099" cy="25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0"/>
          <p:cNvPicPr preferRelativeResize="0"/>
          <p:nvPr/>
        </p:nvPicPr>
        <p:blipFill rotWithShape="1">
          <a:blip r:embed="rId6">
            <a:alphaModFix/>
          </a:blip>
          <a:srcRect b="5943" l="19689" r="32041" t="38352"/>
          <a:stretch/>
        </p:blipFill>
        <p:spPr>
          <a:xfrm>
            <a:off x="189825" y="4580730"/>
            <a:ext cx="3508099" cy="227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0"/>
          <p:cNvPicPr preferRelativeResize="0"/>
          <p:nvPr/>
        </p:nvPicPr>
        <p:blipFill rotWithShape="1">
          <a:blip r:embed="rId7">
            <a:alphaModFix/>
          </a:blip>
          <a:srcRect b="7785" l="12304" r="21183" t="17564"/>
          <a:stretch/>
        </p:blipFill>
        <p:spPr>
          <a:xfrm>
            <a:off x="1554325" y="2548175"/>
            <a:ext cx="3150101" cy="19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1996"/>
            <a:ext cx="9143998" cy="620320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2577"/>
            <a:ext cx="9144001" cy="625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075" y="0"/>
            <a:ext cx="4880924" cy="415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05429"/>
            <a:ext cx="4513924" cy="3452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263074" cy="34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3925" y="3692213"/>
            <a:ext cx="4630077" cy="316888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" name="Google Shape;322;p53"/>
          <p:cNvCxnSpPr/>
          <p:nvPr/>
        </p:nvCxnSpPr>
        <p:spPr>
          <a:xfrm>
            <a:off x="-56650" y="3444600"/>
            <a:ext cx="447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53"/>
          <p:cNvCxnSpPr/>
          <p:nvPr/>
        </p:nvCxnSpPr>
        <p:spPr>
          <a:xfrm rot="10800000">
            <a:off x="4283275" y="-2600"/>
            <a:ext cx="0" cy="3448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53"/>
          <p:cNvCxnSpPr/>
          <p:nvPr/>
        </p:nvCxnSpPr>
        <p:spPr>
          <a:xfrm>
            <a:off x="4413800" y="3447975"/>
            <a:ext cx="0" cy="340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53"/>
          <p:cNvCxnSpPr/>
          <p:nvPr/>
        </p:nvCxnSpPr>
        <p:spPr>
          <a:xfrm>
            <a:off x="4413800" y="3675800"/>
            <a:ext cx="4731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 amt="11000"/>
          </a:blip>
          <a:srcRect b="0" l="0" r="0" t="0"/>
          <a:stretch/>
        </p:blipFill>
        <p:spPr>
          <a:xfrm>
            <a:off x="0" y="57150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585600" y="1707800"/>
            <a:ext cx="79728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 set out to learn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internet affects many variants of people 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internet memes gained and maintained popularity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images are shared in internet media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automatically find classifiable features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cluster similar looking images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Contributors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54"/>
          <p:cNvSpPr txBox="1"/>
          <p:nvPr>
            <p:ph idx="1" type="body"/>
          </p:nvPr>
        </p:nvSpPr>
        <p:spPr>
          <a:xfrm>
            <a:off x="700050" y="1682475"/>
            <a:ext cx="7743900" cy="4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Abir Rahman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i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Marketing with Twitter </a:t>
            </a:r>
            <a:endParaRPr i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i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Study of Meme Propagation </a:t>
            </a:r>
            <a:endParaRPr i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Jawad Aziz Khan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i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Going Deeper with Convolutions</a:t>
            </a:r>
            <a:endParaRPr i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i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Visualizing Data with TSNE</a:t>
            </a:r>
            <a:endParaRPr i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Taufiq Rahman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i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 into Internet Memes</a:t>
            </a:r>
            <a:endParaRPr i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○"/>
            </a:pPr>
            <a:r>
              <a:rPr i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the Content Diffusion Path in Online Social Networks</a:t>
            </a:r>
            <a:endParaRPr i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55"/>
          <p:cNvPicPr preferRelativeResize="0"/>
          <p:nvPr/>
        </p:nvPicPr>
        <p:blipFill rotWithShape="1">
          <a:blip r:embed="rId3">
            <a:alphaModFix/>
          </a:blip>
          <a:srcRect b="0" l="23748" r="21315" t="0"/>
          <a:stretch/>
        </p:blipFill>
        <p:spPr>
          <a:xfrm>
            <a:off x="4964699" y="1936688"/>
            <a:ext cx="3614552" cy="370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00" y="1936692"/>
            <a:ext cx="4078100" cy="3701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275" y="76800"/>
            <a:ext cx="5959450" cy="3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275" y="3429000"/>
            <a:ext cx="5959450" cy="336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39139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Insights into Internet Memes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”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8155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commonly assumed that Internet memes spread virally but scientific evidence as to this assumption is scarce.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Investigate the epidemic dynamics of 150 famous Internet memes.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analysis is based on time series data that were collected from Google Insights, Delicious, Digg, and StumbleUpon.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311700" y="4733825"/>
            <a:ext cx="8520600" cy="14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</a:t>
            </a: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 that differential equation models from mathematical epidemiology as well as simple log-normal distributions give a good account of the growth and decline of memes.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25" y="0"/>
            <a:ext cx="7451749" cy="467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311700" y="3429000"/>
            <a:ext cx="85206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raditional compartment models might be good but lack flexibility.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Log-normal distributions are more practical.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concluding by saying memes might be viral but only on social media platforms and not the rest of the internet.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370575"/>
            <a:ext cx="74485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27772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Predicting the Content Diffusion Path in Online Social Networks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”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31"/>
          <p:cNvSpPr txBox="1"/>
          <p:nvPr>
            <p:ph idx="1" type="body"/>
          </p:nvPr>
        </p:nvSpPr>
        <p:spPr>
          <a:xfrm>
            <a:off x="311700" y="2456253"/>
            <a:ext cx="8520600" cy="26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311700" y="39139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“Marketing with Twitter: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Challenges and 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Opportunities”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427125" y="268120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255 million monthly active users 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pecific features may have more overall effect in the final decision of a user response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Upvotes, Author, Dates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311700" y="56239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“A Study of Meme Propagation”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33"/>
          <p:cNvSpPr txBox="1"/>
          <p:nvPr>
            <p:ph idx="1" type="body"/>
          </p:nvPr>
        </p:nvSpPr>
        <p:spPr>
          <a:xfrm>
            <a:off x="311700" y="162320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Memes gain momentum and then lose their popularity over time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➔"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Categorized the Memes, i.e. Political memes vs General Memes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